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6" r:id="rId2"/>
    <p:sldId id="268" r:id="rId3"/>
    <p:sldId id="277" r:id="rId4"/>
    <p:sldId id="291" r:id="rId5"/>
    <p:sldId id="278" r:id="rId6"/>
    <p:sldId id="279" r:id="rId7"/>
    <p:sldId id="280" r:id="rId8"/>
    <p:sldId id="281" r:id="rId9"/>
    <p:sldId id="293" r:id="rId10"/>
    <p:sldId id="295" r:id="rId11"/>
    <p:sldId id="296" r:id="rId12"/>
    <p:sldId id="298" r:id="rId13"/>
    <p:sldId id="299" r:id="rId14"/>
    <p:sldId id="282" r:id="rId15"/>
    <p:sldId id="283" r:id="rId16"/>
    <p:sldId id="285" r:id="rId17"/>
    <p:sldId id="284" r:id="rId18"/>
    <p:sldId id="286" r:id="rId19"/>
    <p:sldId id="287" r:id="rId20"/>
    <p:sldId id="288" r:id="rId21"/>
    <p:sldId id="289" r:id="rId22"/>
    <p:sldId id="29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90"/>
    <p:restoredTop sz="94613"/>
  </p:normalViewPr>
  <p:slideViewPr>
    <p:cSldViewPr snapToGrid="0" snapToObjects="1">
      <p:cViewPr varScale="1">
        <p:scale>
          <a:sx n="100" d="100"/>
          <a:sy n="100" d="100"/>
        </p:scale>
        <p:origin x="184" y="1024"/>
      </p:cViewPr>
      <p:guideLst>
        <p:guide orient="horz" pos="1620"/>
        <p:guide pos="4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6FC0-8E20-654C-907A-D0E862F5B1B4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7F730-8BDD-214C-AC9B-A31ABFD0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6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AD77-3CC7-9647-ABA6-15FDD3183CF7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18095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Hofer &amp; Judi Harris</a:t>
            </a:r>
          </a:p>
          <a:p>
            <a:pPr algn="l"/>
            <a:r>
              <a:rPr lang="en-US" sz="2800" dirty="0" smtClean="0"/>
              <a:t>College of William &amp; Mary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29" y="614363"/>
            <a:ext cx="543835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064" y="3724345"/>
            <a:ext cx="1098352" cy="96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2" y="4439492"/>
            <a:ext cx="1026695" cy="3619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515576"/>
            <a:ext cx="7888473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Learning First; Tools Last:</a:t>
            </a:r>
            <a:br>
              <a:rPr lang="en-US" sz="3400" dirty="0" smtClean="0"/>
            </a:br>
            <a:r>
              <a:rPr lang="en-US" sz="3400" dirty="0" smtClean="0"/>
              <a:t>Curriculum-Based Planning with Technology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7094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-1800000">
            <a:off x="1462145" y="1852248"/>
            <a:ext cx="6325495" cy="1471865"/>
            <a:chOff x="1416425" y="1227408"/>
            <a:chExt cx="6325495" cy="14718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42876" r="6109" b="30719"/>
            <a:stretch/>
          </p:blipFill>
          <p:spPr>
            <a:xfrm>
              <a:off x="1716193" y="1596740"/>
              <a:ext cx="6025727" cy="11025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16425" y="1227408"/>
              <a:ext cx="179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Technologies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 rot="19800000">
            <a:off x="5881884" y="567402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Curriculum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50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2145" y="567402"/>
            <a:ext cx="6325495" cy="2756711"/>
            <a:chOff x="1462145" y="567402"/>
            <a:chExt cx="6325495" cy="2756711"/>
          </a:xfrm>
        </p:grpSpPr>
        <p:grpSp>
          <p:nvGrpSpPr>
            <p:cNvPr id="4" name="Group 3"/>
            <p:cNvGrpSpPr/>
            <p:nvPr/>
          </p:nvGrpSpPr>
          <p:grpSpPr>
            <a:xfrm rot="-1800000">
              <a:off x="1462145" y="1852248"/>
              <a:ext cx="6325495" cy="1471865"/>
              <a:chOff x="1416425" y="1227408"/>
              <a:chExt cx="6325495" cy="147186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0" t="42876" r="6109" b="30719"/>
              <a:stretch/>
            </p:blipFill>
            <p:spPr>
              <a:xfrm>
                <a:off x="1716193" y="1596740"/>
                <a:ext cx="6025727" cy="1102533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416425" y="1227408"/>
                <a:ext cx="1799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Technologies</a:t>
                </a:r>
                <a:endParaRPr lang="en-US" sz="24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9800000">
              <a:off x="5881884" y="567402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Curriculum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3600000">
            <a:off x="1812665" y="841722"/>
            <a:ext cx="6325495" cy="2756711"/>
            <a:chOff x="1462145" y="567402"/>
            <a:chExt cx="6325495" cy="2756711"/>
          </a:xfrm>
        </p:grpSpPr>
        <p:grpSp>
          <p:nvGrpSpPr>
            <p:cNvPr id="4" name="Group 3"/>
            <p:cNvGrpSpPr/>
            <p:nvPr/>
          </p:nvGrpSpPr>
          <p:grpSpPr>
            <a:xfrm rot="-1800000">
              <a:off x="1462145" y="1852248"/>
              <a:ext cx="6325495" cy="1471865"/>
              <a:chOff x="1416425" y="1227408"/>
              <a:chExt cx="6325495" cy="147186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0" t="42876" r="6109" b="30719"/>
              <a:stretch/>
            </p:blipFill>
            <p:spPr>
              <a:xfrm>
                <a:off x="1716193" y="1596740"/>
                <a:ext cx="6025727" cy="1102533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416425" y="1227408"/>
                <a:ext cx="1799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Technologies</a:t>
                </a:r>
                <a:endParaRPr lang="en-US" sz="24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9800000">
              <a:off x="5881884" y="567402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Curriculum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 rot="1800000">
            <a:off x="4097451" y="2001833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Pedagogy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7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7057" y="-942670"/>
            <a:ext cx="2756711" cy="6325495"/>
            <a:chOff x="3597057" y="-942670"/>
            <a:chExt cx="2756711" cy="6325495"/>
          </a:xfrm>
        </p:grpSpPr>
        <p:grpSp>
          <p:nvGrpSpPr>
            <p:cNvPr id="6" name="Group 5"/>
            <p:cNvGrpSpPr/>
            <p:nvPr/>
          </p:nvGrpSpPr>
          <p:grpSpPr>
            <a:xfrm rot="3600000">
              <a:off x="1812665" y="841722"/>
              <a:ext cx="6325495" cy="2756711"/>
              <a:chOff x="1462145" y="567402"/>
              <a:chExt cx="6325495" cy="2756711"/>
            </a:xfrm>
          </p:grpSpPr>
          <p:grpSp>
            <p:nvGrpSpPr>
              <p:cNvPr id="4" name="Group 3"/>
              <p:cNvGrpSpPr/>
              <p:nvPr/>
            </p:nvGrpSpPr>
            <p:grpSpPr>
              <a:xfrm rot="-1800000">
                <a:off x="1462145" y="1852248"/>
                <a:ext cx="6325495" cy="1471865"/>
                <a:chOff x="1416425" y="1227408"/>
                <a:chExt cx="6325495" cy="1471865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40" t="42876" r="6109" b="30719"/>
                <a:stretch/>
              </p:blipFill>
              <p:spPr>
                <a:xfrm>
                  <a:off x="1716193" y="1596740"/>
                  <a:ext cx="6025727" cy="1102533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1416425" y="1227408"/>
                  <a:ext cx="17990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Technologies</a:t>
                  </a:r>
                  <a:endParaRPr lang="en-US" sz="2400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 rot="19800000">
                <a:off x="5881884" y="567402"/>
                <a:ext cx="15648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Curriculum</a:t>
                </a:r>
                <a:endParaRPr lang="en-US" sz="24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800000">
              <a:off x="4097451" y="2001833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Pedagogy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19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6672" y="1465729"/>
            <a:ext cx="3330655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TPACK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02043" y="518984"/>
            <a:ext cx="2397211" cy="2397211"/>
          </a:xfrm>
          <a:prstGeom prst="ellipse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Pedagogy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88724" y="518983"/>
            <a:ext cx="2397211" cy="2397211"/>
          </a:xfrm>
          <a:prstGeom prst="ellips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Content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75405" y="518982"/>
            <a:ext cx="2397211" cy="2397211"/>
          </a:xfrm>
          <a:prstGeom prst="ellipse">
            <a:avLst/>
          </a:prstGeom>
          <a:solidFill>
            <a:srgbClr val="FFFF00">
              <a:alpha val="53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47785" y="386152"/>
            <a:ext cx="4621427" cy="4593622"/>
            <a:chOff x="2347785" y="386152"/>
            <a:chExt cx="4621427" cy="4593622"/>
          </a:xfrm>
        </p:grpSpPr>
        <p:sp>
          <p:nvSpPr>
            <p:cNvPr id="6" name="Oval 5"/>
            <p:cNvSpPr/>
            <p:nvPr/>
          </p:nvSpPr>
          <p:spPr>
            <a:xfrm>
              <a:off x="2347785" y="386152"/>
              <a:ext cx="4621427" cy="45936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62167" y="4610442"/>
              <a:ext cx="1050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Contexts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03098" y="215997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0349" y="308331"/>
            <a:ext cx="1757661" cy="1041650"/>
            <a:chOff x="830349" y="308331"/>
            <a:chExt cx="1757661" cy="1041650"/>
          </a:xfrm>
        </p:grpSpPr>
        <p:sp>
          <p:nvSpPr>
            <p:cNvPr id="12" name="TextBox 11"/>
            <p:cNvSpPr txBox="1"/>
            <p:nvPr/>
          </p:nvSpPr>
          <p:spPr>
            <a:xfrm>
              <a:off x="830349" y="308331"/>
              <a:ext cx="17576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TPACK</a:t>
              </a:r>
              <a:endParaRPr lang="en-US" sz="4800" dirty="0"/>
            </a:p>
          </p:txBody>
        </p:sp>
        <p:cxnSp>
          <p:nvCxnSpPr>
            <p:cNvPr id="13" name="Elbow Connector 12"/>
            <p:cNvCxnSpPr/>
            <p:nvPr/>
          </p:nvCxnSpPr>
          <p:spPr>
            <a:xfrm>
              <a:off x="1614791" y="970603"/>
              <a:ext cx="790656" cy="379378"/>
            </a:xfrm>
            <a:prstGeom prst="bentConnector3">
              <a:avLst>
                <a:gd name="adj1" fmla="val 2017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7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247 L 0.17708 0.261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247 L -0.18733 0.2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0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58" y="389965"/>
            <a:ext cx="5038163" cy="3778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0579" y="4168588"/>
            <a:ext cx="4715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Instructional Planning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1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18" y="-13447"/>
            <a:ext cx="9203018" cy="6135345"/>
          </a:xfrm>
          <a:prstGeom prst="rect">
            <a:avLst/>
          </a:prstGeom>
          <a:effectLst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91158" y="2401518"/>
            <a:ext cx="4041775" cy="2963466"/>
          </a:xfrm>
          <a:effectLst/>
        </p:spPr>
        <p:txBody>
          <a:bodyPr>
            <a:normAutofit/>
          </a:bodyPr>
          <a:lstStyle/>
          <a:p>
            <a:r>
              <a:rPr lang="en-US" sz="3600" dirty="0" smtClean="0"/>
              <a:t>Learning goals</a:t>
            </a:r>
          </a:p>
          <a:p>
            <a:r>
              <a:rPr lang="en-US" sz="3600" dirty="0" smtClean="0"/>
              <a:t>Students’ needs/preferences</a:t>
            </a:r>
          </a:p>
          <a:p>
            <a:r>
              <a:rPr lang="en-US" sz="3600" dirty="0" smtClean="0"/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0738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2475" y="2497806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Module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2475" y="24978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</a:rPr>
              <a:t>Learning 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</a:rPr>
              <a:t>Activity Types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LATs)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1592393"/>
            <a:ext cx="3942084" cy="35511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515576"/>
            <a:ext cx="7888473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smtClean="0"/>
              <a:t>Learning First; Tools Last:</a:t>
            </a:r>
            <a:br>
              <a:rPr lang="en-US" sz="3400" smtClean="0"/>
            </a:br>
            <a:r>
              <a:rPr lang="en-US" sz="3400" smtClean="0"/>
              <a:t>Curriculum-Based Planning with Technology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006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18" y="-13447"/>
            <a:ext cx="9203018" cy="6135345"/>
          </a:xfrm>
          <a:prstGeom prst="rect">
            <a:avLst/>
          </a:prstGeom>
          <a:effectLst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91158" y="2401518"/>
            <a:ext cx="4041775" cy="2963466"/>
          </a:xfrm>
          <a:effectLst/>
        </p:spPr>
        <p:txBody>
          <a:bodyPr>
            <a:normAutofit/>
          </a:bodyPr>
          <a:lstStyle/>
          <a:p>
            <a:r>
              <a:rPr lang="en-US" sz="3600" dirty="0" smtClean="0"/>
              <a:t>Learning goals</a:t>
            </a:r>
          </a:p>
          <a:p>
            <a:r>
              <a:rPr lang="en-US" sz="3600" dirty="0" smtClean="0"/>
              <a:t>Students’ needs/preferences</a:t>
            </a:r>
          </a:p>
          <a:p>
            <a:r>
              <a:rPr lang="en-US" sz="3600" dirty="0" smtClean="0"/>
              <a:t>Learning activities</a:t>
            </a:r>
          </a:p>
        </p:txBody>
      </p:sp>
      <p:sp>
        <p:nvSpPr>
          <p:cNvPr id="4" name="Oval 3"/>
          <p:cNvSpPr/>
          <p:nvPr/>
        </p:nvSpPr>
        <p:spPr>
          <a:xfrm>
            <a:off x="4408021" y="4164825"/>
            <a:ext cx="4324912" cy="877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9144000" cy="60960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4691158" y="2401518"/>
            <a:ext cx="4041775" cy="296346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endParaRPr lang="en-US" sz="3200" dirty="0" smtClean="0"/>
          </a:p>
          <a:p>
            <a:endParaRPr lang="en-US" sz="3600" dirty="0"/>
          </a:p>
          <a:p>
            <a:r>
              <a:rPr lang="en-US" sz="3600" dirty="0" smtClean="0"/>
              <a:t>Learning activities</a:t>
            </a:r>
          </a:p>
        </p:txBody>
      </p:sp>
      <p:sp>
        <p:nvSpPr>
          <p:cNvPr id="8" name="Oval 7"/>
          <p:cNvSpPr/>
          <p:nvPr/>
        </p:nvSpPr>
        <p:spPr>
          <a:xfrm>
            <a:off x="4408021" y="4164825"/>
            <a:ext cx="4324912" cy="877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462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4133"/>
            <a:ext cx="9150739" cy="6100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037" y="336524"/>
            <a:ext cx="67666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“Problem solving skills improved</a:t>
            </a:r>
            <a:r>
              <a:rPr lang="is-IS" sz="3600" dirty="0" smtClean="0"/>
              <a:t>…”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85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30981"/>
          <a:stretch/>
        </p:blipFill>
        <p:spPr>
          <a:xfrm>
            <a:off x="1378256" y="1203959"/>
            <a:ext cx="6580442" cy="350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2037" y="336524"/>
            <a:ext cx="67666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“Problem solving skills improved</a:t>
            </a:r>
            <a:r>
              <a:rPr lang="is-IS" sz="3600" dirty="0" smtClean="0"/>
              <a:t>…”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55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42" y="-147918"/>
            <a:ext cx="9262142" cy="5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5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5942" cy="63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118" y="537882"/>
            <a:ext cx="4152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Was it worth it?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929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42876" r="6109" b="30719"/>
          <a:stretch/>
        </p:blipFill>
        <p:spPr>
          <a:xfrm>
            <a:off x="1761913" y="2221580"/>
            <a:ext cx="6025727" cy="1102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2145" y="1852248"/>
            <a:ext cx="179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Technologies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8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62145" y="1852248"/>
            <a:ext cx="6325495" cy="1471865"/>
            <a:chOff x="1416425" y="1227408"/>
            <a:chExt cx="6325495" cy="14718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42876" r="6109" b="30719"/>
            <a:stretch/>
          </p:blipFill>
          <p:spPr>
            <a:xfrm>
              <a:off x="1716193" y="1596740"/>
              <a:ext cx="6025727" cy="11025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16425" y="1227408"/>
              <a:ext cx="179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Technologies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44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86</Words>
  <Application>Microsoft Macintosh PowerPoint</Application>
  <PresentationFormat>On-screen Show (16:9)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College of William and Mary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Planning with Learning Activity Types</dc:title>
  <dc:creator>Mark Hofer</dc:creator>
  <cp:lastModifiedBy>Mark Hofer</cp:lastModifiedBy>
  <cp:revision>98</cp:revision>
  <dcterms:created xsi:type="dcterms:W3CDTF">2015-10-25T00:25:10Z</dcterms:created>
  <dcterms:modified xsi:type="dcterms:W3CDTF">2017-03-27T10:40:19Z</dcterms:modified>
</cp:coreProperties>
</file>