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303" r:id="rId2"/>
    <p:sldId id="302" r:id="rId3"/>
    <p:sldId id="272" r:id="rId4"/>
    <p:sldId id="257" r:id="rId5"/>
    <p:sldId id="283" r:id="rId6"/>
    <p:sldId id="284" r:id="rId7"/>
    <p:sldId id="285" r:id="rId8"/>
    <p:sldId id="286" r:id="rId9"/>
    <p:sldId id="304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4"/>
    <p:restoredTop sz="94613"/>
  </p:normalViewPr>
  <p:slideViewPr>
    <p:cSldViewPr snapToGrid="0" snapToObjects="1">
      <p:cViewPr varScale="1">
        <p:scale>
          <a:sx n="102" d="100"/>
          <a:sy n="102" d="100"/>
        </p:scale>
        <p:origin x="200" y="10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A54D24-B030-FC4E-ACE0-1854C4BB27D3}" type="doc">
      <dgm:prSet loTypeId="urn:microsoft.com/office/officeart/2005/8/layout/hChevron3" loCatId="" qsTypeId="urn:microsoft.com/office/officeart/2005/8/quickstyle/simple2" qsCatId="simple" csTypeId="urn:microsoft.com/office/officeart/2005/8/colors/accent1_2" csCatId="accent1" phldr="1"/>
      <dgm:spPr/>
    </dgm:pt>
    <dgm:pt modelId="{C259A04B-176D-A143-95BE-C8B103DB27D1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Analyze Examples</a:t>
          </a:r>
          <a:endParaRPr lang="en-US" dirty="0"/>
        </a:p>
      </dgm:t>
    </dgm:pt>
    <dgm:pt modelId="{1E1E779F-5D1E-944B-BA9C-81E742F9B146}" type="parTrans" cxnId="{5ED84C79-F873-2B44-95CB-F7F5A29B1853}">
      <dgm:prSet/>
      <dgm:spPr/>
      <dgm:t>
        <a:bodyPr/>
        <a:lstStyle/>
        <a:p>
          <a:endParaRPr lang="en-US"/>
        </a:p>
      </dgm:t>
    </dgm:pt>
    <dgm:pt modelId="{B7DB9F81-825B-6242-BA4C-B2342765B3FC}" type="sibTrans" cxnId="{5ED84C79-F873-2B44-95CB-F7F5A29B1853}">
      <dgm:prSet/>
      <dgm:spPr/>
      <dgm:t>
        <a:bodyPr/>
        <a:lstStyle/>
        <a:p>
          <a:endParaRPr lang="en-US"/>
        </a:p>
      </dgm:t>
    </dgm:pt>
    <dgm:pt modelId="{6C92AA15-1DDF-EC4B-A25D-8F0817AFFFA4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Practice with Taxonomies</a:t>
          </a:r>
          <a:endParaRPr lang="en-US" dirty="0"/>
        </a:p>
      </dgm:t>
    </dgm:pt>
    <dgm:pt modelId="{75903FAB-0814-5643-A769-4DA786CF6E0B}" type="parTrans" cxnId="{D5181B78-C501-2346-8D2A-751F5B48C177}">
      <dgm:prSet/>
      <dgm:spPr/>
      <dgm:t>
        <a:bodyPr/>
        <a:lstStyle/>
        <a:p>
          <a:endParaRPr lang="en-US"/>
        </a:p>
      </dgm:t>
    </dgm:pt>
    <dgm:pt modelId="{41D92E3B-0435-5042-8D6A-B9B246CC421D}" type="sibTrans" cxnId="{D5181B78-C501-2346-8D2A-751F5B48C177}">
      <dgm:prSet/>
      <dgm:spPr/>
      <dgm:t>
        <a:bodyPr/>
        <a:lstStyle/>
        <a:p>
          <a:endParaRPr lang="en-US"/>
        </a:p>
      </dgm:t>
    </dgm:pt>
    <dgm:pt modelId="{6BFE6673-2531-2D49-B5C7-B31D2D5E6C2E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smtClean="0"/>
            <a:t>Plan Your Own</a:t>
          </a:r>
          <a:endParaRPr lang="en-US" dirty="0"/>
        </a:p>
      </dgm:t>
    </dgm:pt>
    <dgm:pt modelId="{5078385E-DAAF-474A-87F5-25899E5CEFC3}" type="parTrans" cxnId="{66890618-DFE8-C245-93E4-16D837E1F978}">
      <dgm:prSet/>
      <dgm:spPr/>
      <dgm:t>
        <a:bodyPr/>
        <a:lstStyle/>
        <a:p>
          <a:endParaRPr lang="en-US"/>
        </a:p>
      </dgm:t>
    </dgm:pt>
    <dgm:pt modelId="{71521475-190E-064A-AEE2-C36BDFBBE9EB}" type="sibTrans" cxnId="{66890618-DFE8-C245-93E4-16D837E1F978}">
      <dgm:prSet/>
      <dgm:spPr/>
      <dgm:t>
        <a:bodyPr/>
        <a:lstStyle/>
        <a:p>
          <a:endParaRPr lang="en-US"/>
        </a:p>
      </dgm:t>
    </dgm:pt>
    <dgm:pt modelId="{DFF8DF35-D4CB-C042-BCEC-20C2E975CEEC}">
      <dgm:prSet phldrT="[Text]"/>
      <dgm:spPr/>
      <dgm:t>
        <a:bodyPr/>
        <a:lstStyle/>
        <a:p>
          <a:r>
            <a:rPr lang="en-US" dirty="0" smtClean="0"/>
            <a:t>Explore Taxonomies</a:t>
          </a:r>
          <a:endParaRPr lang="en-US" dirty="0"/>
        </a:p>
      </dgm:t>
    </dgm:pt>
    <dgm:pt modelId="{0EDA83D0-8017-004E-8422-023DC69EDAD9}" type="parTrans" cxnId="{9942F5FA-5FA5-1F47-A8E0-1920F0122C8C}">
      <dgm:prSet/>
      <dgm:spPr/>
      <dgm:t>
        <a:bodyPr/>
        <a:lstStyle/>
        <a:p>
          <a:endParaRPr lang="en-US"/>
        </a:p>
      </dgm:t>
    </dgm:pt>
    <dgm:pt modelId="{6BB3F51F-E897-4A48-8523-904C6525BEBF}" type="sibTrans" cxnId="{9942F5FA-5FA5-1F47-A8E0-1920F0122C8C}">
      <dgm:prSet/>
      <dgm:spPr/>
      <dgm:t>
        <a:bodyPr/>
        <a:lstStyle/>
        <a:p>
          <a:endParaRPr lang="en-US"/>
        </a:p>
      </dgm:t>
    </dgm:pt>
    <dgm:pt modelId="{F9507AC7-77B7-E246-8CC8-BD448428857F}" type="pres">
      <dgm:prSet presAssocID="{F5A54D24-B030-FC4E-ACE0-1854C4BB27D3}" presName="Name0" presStyleCnt="0">
        <dgm:presLayoutVars>
          <dgm:dir/>
          <dgm:resizeHandles val="exact"/>
        </dgm:presLayoutVars>
      </dgm:prSet>
      <dgm:spPr/>
    </dgm:pt>
    <dgm:pt modelId="{117EE16D-8CB3-D04D-8A66-83C42C065ADD}" type="pres">
      <dgm:prSet presAssocID="{C259A04B-176D-A143-95BE-C8B103DB27D1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C52C4B-3298-A14B-B9F1-7C6697F716A8}" type="pres">
      <dgm:prSet presAssocID="{B7DB9F81-825B-6242-BA4C-B2342765B3FC}" presName="parSpace" presStyleCnt="0"/>
      <dgm:spPr/>
    </dgm:pt>
    <dgm:pt modelId="{A4924933-D22D-E94E-AE72-9E43DFC2A7C9}" type="pres">
      <dgm:prSet presAssocID="{DFF8DF35-D4CB-C042-BCEC-20C2E975CEEC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483EA6-7744-1E4F-B9D9-2396FAB2EB36}" type="pres">
      <dgm:prSet presAssocID="{6BB3F51F-E897-4A48-8523-904C6525BEBF}" presName="parSpace" presStyleCnt="0"/>
      <dgm:spPr/>
    </dgm:pt>
    <dgm:pt modelId="{4A719A4A-6B16-0641-BAC6-D995C5F5B0B9}" type="pres">
      <dgm:prSet presAssocID="{6C92AA15-1DDF-EC4B-A25D-8F0817AFFFA4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C17B0D-52D7-3549-A381-FACAB111EB37}" type="pres">
      <dgm:prSet presAssocID="{41D92E3B-0435-5042-8D6A-B9B246CC421D}" presName="parSpace" presStyleCnt="0"/>
      <dgm:spPr/>
    </dgm:pt>
    <dgm:pt modelId="{398F8CA8-0436-994F-95C6-CAE31CA1AC69}" type="pres">
      <dgm:prSet presAssocID="{6BFE6673-2531-2D49-B5C7-B31D2D5E6C2E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890618-DFE8-C245-93E4-16D837E1F978}" srcId="{F5A54D24-B030-FC4E-ACE0-1854C4BB27D3}" destId="{6BFE6673-2531-2D49-B5C7-B31D2D5E6C2E}" srcOrd="3" destOrd="0" parTransId="{5078385E-DAAF-474A-87F5-25899E5CEFC3}" sibTransId="{71521475-190E-064A-AEE2-C36BDFBBE9EB}"/>
    <dgm:cxn modelId="{85575115-8A3A-E344-ABBC-1059AB94E176}" type="presOf" srcId="{6C92AA15-1DDF-EC4B-A25D-8F0817AFFFA4}" destId="{4A719A4A-6B16-0641-BAC6-D995C5F5B0B9}" srcOrd="0" destOrd="0" presId="urn:microsoft.com/office/officeart/2005/8/layout/hChevron3"/>
    <dgm:cxn modelId="{9942F5FA-5FA5-1F47-A8E0-1920F0122C8C}" srcId="{F5A54D24-B030-FC4E-ACE0-1854C4BB27D3}" destId="{DFF8DF35-D4CB-C042-BCEC-20C2E975CEEC}" srcOrd="1" destOrd="0" parTransId="{0EDA83D0-8017-004E-8422-023DC69EDAD9}" sibTransId="{6BB3F51F-E897-4A48-8523-904C6525BEBF}"/>
    <dgm:cxn modelId="{D5181B78-C501-2346-8D2A-751F5B48C177}" srcId="{F5A54D24-B030-FC4E-ACE0-1854C4BB27D3}" destId="{6C92AA15-1DDF-EC4B-A25D-8F0817AFFFA4}" srcOrd="2" destOrd="0" parTransId="{75903FAB-0814-5643-A769-4DA786CF6E0B}" sibTransId="{41D92E3B-0435-5042-8D6A-B9B246CC421D}"/>
    <dgm:cxn modelId="{BEC62BDA-C84E-9649-8C1C-961B2C161EDD}" type="presOf" srcId="{F5A54D24-B030-FC4E-ACE0-1854C4BB27D3}" destId="{F9507AC7-77B7-E246-8CC8-BD448428857F}" srcOrd="0" destOrd="0" presId="urn:microsoft.com/office/officeart/2005/8/layout/hChevron3"/>
    <dgm:cxn modelId="{E9FD2684-ADBE-014D-92D1-6BF2C11CDA74}" type="presOf" srcId="{6BFE6673-2531-2D49-B5C7-B31D2D5E6C2E}" destId="{398F8CA8-0436-994F-95C6-CAE31CA1AC69}" srcOrd="0" destOrd="0" presId="urn:microsoft.com/office/officeart/2005/8/layout/hChevron3"/>
    <dgm:cxn modelId="{ED5F8861-C5F4-A74D-ACFA-E29D06677FE9}" type="presOf" srcId="{C259A04B-176D-A143-95BE-C8B103DB27D1}" destId="{117EE16D-8CB3-D04D-8A66-83C42C065ADD}" srcOrd="0" destOrd="0" presId="urn:microsoft.com/office/officeart/2005/8/layout/hChevron3"/>
    <dgm:cxn modelId="{5ED84C79-F873-2B44-95CB-F7F5A29B1853}" srcId="{F5A54D24-B030-FC4E-ACE0-1854C4BB27D3}" destId="{C259A04B-176D-A143-95BE-C8B103DB27D1}" srcOrd="0" destOrd="0" parTransId="{1E1E779F-5D1E-944B-BA9C-81E742F9B146}" sibTransId="{B7DB9F81-825B-6242-BA4C-B2342765B3FC}"/>
    <dgm:cxn modelId="{0ED2D57F-E2DA-7A4F-9116-2F4DDC5DC776}" type="presOf" srcId="{DFF8DF35-D4CB-C042-BCEC-20C2E975CEEC}" destId="{A4924933-D22D-E94E-AE72-9E43DFC2A7C9}" srcOrd="0" destOrd="0" presId="urn:microsoft.com/office/officeart/2005/8/layout/hChevron3"/>
    <dgm:cxn modelId="{29D35F6A-D62C-8F43-842B-ED8F94AC3A4A}" type="presParOf" srcId="{F9507AC7-77B7-E246-8CC8-BD448428857F}" destId="{117EE16D-8CB3-D04D-8A66-83C42C065ADD}" srcOrd="0" destOrd="0" presId="urn:microsoft.com/office/officeart/2005/8/layout/hChevron3"/>
    <dgm:cxn modelId="{778F043D-4C68-7D4C-A538-FE46CC4493C4}" type="presParOf" srcId="{F9507AC7-77B7-E246-8CC8-BD448428857F}" destId="{F3C52C4B-3298-A14B-B9F1-7C6697F716A8}" srcOrd="1" destOrd="0" presId="urn:microsoft.com/office/officeart/2005/8/layout/hChevron3"/>
    <dgm:cxn modelId="{FF407E95-4886-894C-843C-E64F1EE0A6C5}" type="presParOf" srcId="{F9507AC7-77B7-E246-8CC8-BD448428857F}" destId="{A4924933-D22D-E94E-AE72-9E43DFC2A7C9}" srcOrd="2" destOrd="0" presId="urn:microsoft.com/office/officeart/2005/8/layout/hChevron3"/>
    <dgm:cxn modelId="{682602EF-7C7A-0F4F-A034-03FD13659546}" type="presParOf" srcId="{F9507AC7-77B7-E246-8CC8-BD448428857F}" destId="{5D483EA6-7744-1E4F-B9D9-2396FAB2EB36}" srcOrd="3" destOrd="0" presId="urn:microsoft.com/office/officeart/2005/8/layout/hChevron3"/>
    <dgm:cxn modelId="{C9B4EECE-AB92-1A49-9316-065099630418}" type="presParOf" srcId="{F9507AC7-77B7-E246-8CC8-BD448428857F}" destId="{4A719A4A-6B16-0641-BAC6-D995C5F5B0B9}" srcOrd="4" destOrd="0" presId="urn:microsoft.com/office/officeart/2005/8/layout/hChevron3"/>
    <dgm:cxn modelId="{8DAF4C17-5653-614F-8AB5-67AFE20CCAAF}" type="presParOf" srcId="{F9507AC7-77B7-E246-8CC8-BD448428857F}" destId="{3FC17B0D-52D7-3549-A381-FACAB111EB37}" srcOrd="5" destOrd="0" presId="urn:microsoft.com/office/officeart/2005/8/layout/hChevron3"/>
    <dgm:cxn modelId="{078B4977-CBB3-9A46-BBCF-9630A7B6A58E}" type="presParOf" srcId="{F9507AC7-77B7-E246-8CC8-BD448428857F}" destId="{398F8CA8-0436-994F-95C6-CAE31CA1AC69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7EE16D-8CB3-D04D-8A66-83C42C065ADD}">
      <dsp:nvSpPr>
        <dsp:cNvPr id="0" name=""/>
        <dsp:cNvSpPr/>
      </dsp:nvSpPr>
      <dsp:spPr>
        <a:xfrm>
          <a:off x="2411" y="1213425"/>
          <a:ext cx="2419052" cy="967620"/>
        </a:xfrm>
        <a:prstGeom prst="homePlate">
          <a:avLst/>
        </a:prstGeom>
        <a:solidFill>
          <a:schemeClr val="accent1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Analyze Examples</a:t>
          </a:r>
          <a:endParaRPr lang="en-US" sz="2000" kern="1200" dirty="0"/>
        </a:p>
      </dsp:txBody>
      <dsp:txXfrm>
        <a:off x="2411" y="1213425"/>
        <a:ext cx="2177147" cy="967620"/>
      </dsp:txXfrm>
    </dsp:sp>
    <dsp:sp modelId="{A4924933-D22D-E94E-AE72-9E43DFC2A7C9}">
      <dsp:nvSpPr>
        <dsp:cNvPr id="0" name=""/>
        <dsp:cNvSpPr/>
      </dsp:nvSpPr>
      <dsp:spPr>
        <a:xfrm>
          <a:off x="1937652" y="1213425"/>
          <a:ext cx="2419052" cy="9676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Explore Taxonomies</a:t>
          </a:r>
          <a:endParaRPr lang="en-US" sz="2000" kern="1200" dirty="0"/>
        </a:p>
      </dsp:txBody>
      <dsp:txXfrm>
        <a:off x="2421462" y="1213425"/>
        <a:ext cx="1451432" cy="967620"/>
      </dsp:txXfrm>
    </dsp:sp>
    <dsp:sp modelId="{4A719A4A-6B16-0641-BAC6-D995C5F5B0B9}">
      <dsp:nvSpPr>
        <dsp:cNvPr id="0" name=""/>
        <dsp:cNvSpPr/>
      </dsp:nvSpPr>
      <dsp:spPr>
        <a:xfrm>
          <a:off x="3872894" y="1213425"/>
          <a:ext cx="2419052" cy="967620"/>
        </a:xfrm>
        <a:prstGeom prst="chevron">
          <a:avLst/>
        </a:prstGeom>
        <a:solidFill>
          <a:schemeClr val="accent1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Practice with Taxonomies</a:t>
          </a:r>
          <a:endParaRPr lang="en-US" sz="2000" kern="1200" dirty="0"/>
        </a:p>
      </dsp:txBody>
      <dsp:txXfrm>
        <a:off x="4356704" y="1213425"/>
        <a:ext cx="1451432" cy="967620"/>
      </dsp:txXfrm>
    </dsp:sp>
    <dsp:sp modelId="{398F8CA8-0436-994F-95C6-CAE31CA1AC69}">
      <dsp:nvSpPr>
        <dsp:cNvPr id="0" name=""/>
        <dsp:cNvSpPr/>
      </dsp:nvSpPr>
      <dsp:spPr>
        <a:xfrm>
          <a:off x="5808136" y="1213425"/>
          <a:ext cx="2419052" cy="967620"/>
        </a:xfrm>
        <a:prstGeom prst="chevron">
          <a:avLst/>
        </a:prstGeom>
        <a:solidFill>
          <a:schemeClr val="accent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Plan Your Own</a:t>
          </a:r>
          <a:endParaRPr lang="en-US" sz="2000" kern="1200" dirty="0"/>
        </a:p>
      </dsp:txBody>
      <dsp:txXfrm>
        <a:off x="6291946" y="1213425"/>
        <a:ext cx="1451432" cy="9676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FB4E4-0A87-9144-9835-D39A936CFA0C}" type="datetimeFigureOut">
              <a:rPr lang="en-US" smtClean="0"/>
              <a:t>3/8/16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854F8-12EF-314B-9418-4A4289DBD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371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AD77-3CC7-9647-ABA6-15FDD3183CF7}" type="datetimeFigureOut">
              <a:rPr lang="en-US" smtClean="0"/>
              <a:t>3/8/16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8E05-AE56-C846-AB98-49E65D9A2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46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AD77-3CC7-9647-ABA6-15FDD3183CF7}" type="datetimeFigureOut">
              <a:rPr lang="en-US" smtClean="0"/>
              <a:t>3/8/16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8E05-AE56-C846-AB98-49E65D9A2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35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AD77-3CC7-9647-ABA6-15FDD3183CF7}" type="datetimeFigureOut">
              <a:rPr lang="en-US" smtClean="0"/>
              <a:t>3/8/16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8E05-AE56-C846-AB98-49E65D9A2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678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AD77-3CC7-9647-ABA6-15FDD3183CF7}" type="datetimeFigureOut">
              <a:rPr lang="en-US" smtClean="0"/>
              <a:t>3/8/16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8E05-AE56-C846-AB98-49E65D9A2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127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AD77-3CC7-9647-ABA6-15FDD3183CF7}" type="datetimeFigureOut">
              <a:rPr lang="en-US" smtClean="0"/>
              <a:t>3/8/16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8E05-AE56-C846-AB98-49E65D9A2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706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AD77-3CC7-9647-ABA6-15FDD3183CF7}" type="datetimeFigureOut">
              <a:rPr lang="en-US" smtClean="0"/>
              <a:t>3/8/16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8E05-AE56-C846-AB98-49E65D9A2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21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AD77-3CC7-9647-ABA6-15FDD3183CF7}" type="datetimeFigureOut">
              <a:rPr lang="en-US" smtClean="0"/>
              <a:t>3/8/16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8E05-AE56-C846-AB98-49E65D9A2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811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AD77-3CC7-9647-ABA6-15FDD3183CF7}" type="datetimeFigureOut">
              <a:rPr lang="en-US" smtClean="0"/>
              <a:t>3/8/16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8E05-AE56-C846-AB98-49E65D9A2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941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AD77-3CC7-9647-ABA6-15FDD3183CF7}" type="datetimeFigureOut">
              <a:rPr lang="en-US" smtClean="0"/>
              <a:t>3/8/16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8E05-AE56-C846-AB98-49E65D9A2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28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AD77-3CC7-9647-ABA6-15FDD3183CF7}" type="datetimeFigureOut">
              <a:rPr lang="en-US" smtClean="0"/>
              <a:t>3/8/16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8E05-AE56-C846-AB98-49E65D9A2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8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AD77-3CC7-9647-ABA6-15FDD3183CF7}" type="datetimeFigureOut">
              <a:rPr lang="en-US" smtClean="0"/>
              <a:t>3/8/16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8E05-AE56-C846-AB98-49E65D9A2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81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6AD77-3CC7-9647-ABA6-15FDD3183CF7}" type="datetimeFigureOut">
              <a:rPr lang="en-US" smtClean="0"/>
              <a:t>3/8/16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48E05-AE56-C846-AB98-49E65D9A2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621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NUL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NUL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NUL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43745"/>
            <a:ext cx="7772400" cy="110251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Instructional Planning with Learning Activity Types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71663"/>
            <a:ext cx="6400800" cy="131445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Mark Hofer &amp; Judi Harris</a:t>
            </a:r>
          </a:p>
          <a:p>
            <a:pPr algn="l"/>
            <a:r>
              <a:rPr lang="en-US" sz="2800" dirty="0" smtClean="0"/>
              <a:t>College of William &amp; Mary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2529" y="614363"/>
            <a:ext cx="5438350" cy="51435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229064" y="3724345"/>
            <a:ext cx="1098352" cy="9697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662" y="4424764"/>
            <a:ext cx="11176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300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1381"/>
            <a:ext cx="7772400" cy="110251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Instructional Planning with Learning Activity Types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52475" y="2497806"/>
            <a:ext cx="6400800" cy="131445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Module 7</a:t>
            </a:r>
          </a:p>
        </p:txBody>
      </p:sp>
      <p:sp>
        <p:nvSpPr>
          <p:cNvPr id="7" name="Rectangle 6"/>
          <p:cNvSpPr/>
          <p:nvPr/>
        </p:nvSpPr>
        <p:spPr>
          <a:xfrm>
            <a:off x="4161056" y="2497806"/>
            <a:ext cx="32185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</a:rPr>
              <a:t>Lesson Design</a:t>
            </a:r>
            <a:endParaRPr 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9700" y="1592393"/>
            <a:ext cx="3942084" cy="3551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490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this module, you will…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9767251"/>
              </p:ext>
            </p:extLst>
          </p:nvPr>
        </p:nvGraphicFramePr>
        <p:xfrm>
          <a:off x="457200" y="22953"/>
          <a:ext cx="8229600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1339553" y="2713411"/>
            <a:ext cx="6627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Select and sequence </a:t>
            </a:r>
            <a:r>
              <a:rPr lang="en-US" sz="3200" smtClean="0"/>
              <a:t>the </a:t>
            </a:r>
            <a:r>
              <a:rPr lang="en-US" sz="3200" smtClean="0"/>
              <a:t>LATs.</a:t>
            </a:r>
            <a:r>
              <a:rPr lang="en-US" sz="3200" smtClean="0">
                <a:effectLst/>
              </a:rPr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9437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Classifying Learning Goals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1349977" y="1380085"/>
            <a:ext cx="3034603" cy="3034603"/>
            <a:chOff x="1459164" y="1380085"/>
            <a:chExt cx="3034603" cy="3034603"/>
          </a:xfrm>
        </p:grpSpPr>
        <p:sp>
          <p:nvSpPr>
            <p:cNvPr id="8" name="Oval 7"/>
            <p:cNvSpPr/>
            <p:nvPr/>
          </p:nvSpPr>
          <p:spPr>
            <a:xfrm>
              <a:off x="1459164" y="1380085"/>
              <a:ext cx="3034603" cy="3034603"/>
            </a:xfrm>
            <a:prstGeom prst="ellipse">
              <a:avLst/>
            </a:prstGeom>
            <a:solidFill>
              <a:srgbClr val="FFFF00">
                <a:alpha val="47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240718" y="1913266"/>
              <a:ext cx="147149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content</a:t>
              </a:r>
              <a:endParaRPr lang="en-US" sz="32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780503" y="1380085"/>
            <a:ext cx="3034603" cy="3034603"/>
            <a:chOff x="4780503" y="1380085"/>
            <a:chExt cx="3034603" cy="3034603"/>
          </a:xfrm>
        </p:grpSpPr>
        <p:sp>
          <p:nvSpPr>
            <p:cNvPr id="9" name="Oval 8"/>
            <p:cNvSpPr/>
            <p:nvPr/>
          </p:nvSpPr>
          <p:spPr>
            <a:xfrm>
              <a:off x="4780503" y="1380085"/>
              <a:ext cx="3034603" cy="3034603"/>
            </a:xfrm>
            <a:prstGeom prst="ellipse">
              <a:avLst/>
            </a:prstGeom>
            <a:solidFill>
              <a:srgbClr val="0070C0">
                <a:alpha val="47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572349" y="3311851"/>
              <a:ext cx="145091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process</a:t>
              </a:r>
              <a:endParaRPr 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4274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60494E-6 L 0.37518 -1.60494E-6 " pathEditMode="relative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lueprint.jpg"/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3119" y="0"/>
            <a:ext cx="10244668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Content-Based Goals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and explain the purpose of the Underground Railroad.</a:t>
            </a:r>
          </a:p>
          <a:p>
            <a:r>
              <a:rPr lang="en-US" dirty="0" smtClean="0"/>
              <a:t>Identify the major steps of the water cycle.</a:t>
            </a:r>
          </a:p>
          <a:p>
            <a:r>
              <a:rPr lang="en-US" dirty="0" smtClean="0"/>
              <a:t>Identify examples of different types of angles.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3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lueprint.jpg"/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3119" y="0"/>
            <a:ext cx="10244668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Process-Based Goals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Incorporate pulleys, wheels and axles in a simple machine.</a:t>
            </a:r>
          </a:p>
          <a:p>
            <a:r>
              <a:rPr lang="en-US" dirty="0"/>
              <a:t>D</a:t>
            </a:r>
            <a:r>
              <a:rPr lang="en-US" dirty="0" smtClean="0"/>
              <a:t>emonstrate how to solve a quadratic equation.</a:t>
            </a:r>
          </a:p>
          <a:p>
            <a:r>
              <a:rPr lang="en-US" dirty="0" smtClean="0"/>
              <a:t>Develop a character web for the protagonist of a novel.</a:t>
            </a:r>
          </a:p>
          <a:p>
            <a:r>
              <a:rPr lang="en-US" dirty="0" smtClean="0"/>
              <a:t>Create a video introduction to a cultural festival.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13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lueprint.jpg"/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3119" y="0"/>
            <a:ext cx="10244668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Combinations of Goals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Identify </a:t>
            </a:r>
            <a:r>
              <a:rPr lang="en-US" dirty="0"/>
              <a:t>the major steps of the water </a:t>
            </a:r>
            <a:r>
              <a:rPr lang="en-US" dirty="0" smtClean="0"/>
              <a:t>cycle AND create a stop motion video to demonstrate the functions of the cycle.</a:t>
            </a:r>
            <a:endParaRPr lang="en-US" dirty="0"/>
          </a:p>
          <a:p>
            <a:r>
              <a:rPr lang="en-US" dirty="0" smtClean="0"/>
              <a:t>Read a story to identify the protagonist and understand her relationships with other characters.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501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lueprint.jpg"/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3119" y="0"/>
            <a:ext cx="10244668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Classify Your Learning Goals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Classify goals according to content &amp; process</a:t>
            </a:r>
          </a:p>
          <a:p>
            <a:r>
              <a:rPr lang="en-US" dirty="0" smtClean="0"/>
              <a:t>Determine if any implied goals are missing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127" y="2897387"/>
            <a:ext cx="6633745" cy="1462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832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8049" y="906379"/>
            <a:ext cx="3324807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5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7045</TotalTime>
  <Words>182</Words>
  <Application>Microsoft Macintosh PowerPoint</Application>
  <PresentationFormat>On-screen Show (16:9)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Instructional Planning with Learning Activity Types</vt:lpstr>
      <vt:lpstr>Instructional Planning with Learning Activity Types</vt:lpstr>
      <vt:lpstr>In this module, you will…</vt:lpstr>
      <vt:lpstr>Classifying Learning Goals</vt:lpstr>
      <vt:lpstr>Content-Based Goals</vt:lpstr>
      <vt:lpstr>Process-Based Goals</vt:lpstr>
      <vt:lpstr>Combinations of Goals</vt:lpstr>
      <vt:lpstr>Classify Your Learning Goals</vt:lpstr>
      <vt:lpstr>PowerPoint Presentation</vt:lpstr>
    </vt:vector>
  </TitlesOfParts>
  <Company>The College of William and Mary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Instructional Planning with Learning Activity Types</dc:title>
  <dc:creator>Mark Hofer</dc:creator>
  <cp:lastModifiedBy>Mark Hofer</cp:lastModifiedBy>
  <cp:revision>58</cp:revision>
  <dcterms:created xsi:type="dcterms:W3CDTF">2015-10-25T00:25:10Z</dcterms:created>
  <dcterms:modified xsi:type="dcterms:W3CDTF">2016-03-08T13:57:23Z</dcterms:modified>
</cp:coreProperties>
</file>